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3" r:id="rId3"/>
    <p:sldId id="262" r:id="rId4"/>
    <p:sldId id="264" r:id="rId5"/>
    <p:sldId id="258" r:id="rId6"/>
    <p:sldId id="260" r:id="rId7"/>
    <p:sldId id="261"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39D7-49DE-577E-6D25-24964D3FC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8E5A05-7766-BA1E-EA5D-09AF634E7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295D9A-A573-80F5-D2FA-84D90FAB1791}"/>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1B7C8231-0F63-3A47-0648-91EA6AE14A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16DF73-A71A-C8FD-B327-0387E35EF833}"/>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382373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ACD5-5A13-18CD-63FE-87600573A7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A54BEB-949A-A183-0221-87A2AEC8DC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A5A22-63BB-1295-4638-293CA5921956}"/>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DDB25D43-C871-10FD-E0F9-2246F98D71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E2B11A-0476-DEC4-9440-36BBD3037724}"/>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291697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28FB75-3161-F3A7-25A8-BBBD631367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C38410-A688-BF76-5443-4382A6919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50F60B-C1AF-754B-970E-F46E87F7756C}"/>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E863F759-0517-3B44-F133-5CC452ACDD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FCEBD2-9BB9-8460-A3FD-0E40B1DA8E18}"/>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228826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257A-13A6-E2C7-4366-AADB7B2797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D90C55-934E-44F2-ED13-7AF79BBECA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17A9A9-EE81-A550-E5E9-EF9325F003E7}"/>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0AB5B718-CAA8-C712-6416-65A8CAC6C6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826299-7C17-9CD7-F75D-3F07FBB4B6C6}"/>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26057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CE44-7E80-381E-0AF3-BA7F58A4FC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20F098-DED0-D894-A76F-3756059A5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6E28D7-C875-1968-681B-534BC3816331}"/>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C6E6A69A-4377-1902-B6A6-FC87713A1B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D30B9D-7A81-813A-ACA1-80829E56F360}"/>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739821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5CB7-F14C-7BB6-3C90-B367E91ED6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EE985E-5513-3A42-AF2E-B0C6F62A7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7826AC-32DA-E6DF-4D4C-C6B7D9BBE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4FE98E-270A-E2FB-41B3-C7A89AF74E16}"/>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6" name="Footer Placeholder 5">
            <a:extLst>
              <a:ext uri="{FF2B5EF4-FFF2-40B4-BE49-F238E27FC236}">
                <a16:creationId xmlns:a16="http://schemas.microsoft.com/office/drawing/2014/main" id="{340D4B5A-775F-B0F4-2F65-2A0B061977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A2F074-0A88-6E58-0583-575135717BC2}"/>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399319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872-8DC3-90F6-D4CC-1887D1CB0C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1B3998-5A48-04AA-D98D-9DD451D19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042B26-A418-B3EA-2784-12966F5C76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093871-B3DC-439E-9B98-D0867980A6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B00A79-36CD-73AC-ED36-6912289B7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D502D5-9F8F-50C7-7B15-582D7F254D31}"/>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8" name="Footer Placeholder 7">
            <a:extLst>
              <a:ext uri="{FF2B5EF4-FFF2-40B4-BE49-F238E27FC236}">
                <a16:creationId xmlns:a16="http://schemas.microsoft.com/office/drawing/2014/main" id="{34724367-015A-D77D-1ABE-345237E05B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1877FE-BC6E-2E78-D696-BFD6D2FDFDF7}"/>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110963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2274-CCF8-46F6-E572-B35FF9C30B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82DFF7-B1BB-6993-5A91-6C63D98237F2}"/>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4" name="Footer Placeholder 3">
            <a:extLst>
              <a:ext uri="{FF2B5EF4-FFF2-40B4-BE49-F238E27FC236}">
                <a16:creationId xmlns:a16="http://schemas.microsoft.com/office/drawing/2014/main" id="{67D3B346-8A14-9498-13F3-C69B9A8224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4461CE-0F14-CC62-0668-921245154A10}"/>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417437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C03BE-76A2-9682-9627-35F036299DBF}"/>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3" name="Footer Placeholder 2">
            <a:extLst>
              <a:ext uri="{FF2B5EF4-FFF2-40B4-BE49-F238E27FC236}">
                <a16:creationId xmlns:a16="http://schemas.microsoft.com/office/drawing/2014/main" id="{704BD5F5-D474-E26E-FC3F-19ECE02EDD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03DAB3-436E-E112-F1C9-783CA5AFFBA4}"/>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3899504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3739-4582-3933-7E97-1280A2D13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15378B-F4CD-D09B-DC68-F74084D6A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046A18-B34C-4F73-3842-F9EC42DE7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BA65A-9F70-83E6-AB83-FD47C8CEB393}"/>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6" name="Footer Placeholder 5">
            <a:extLst>
              <a:ext uri="{FF2B5EF4-FFF2-40B4-BE49-F238E27FC236}">
                <a16:creationId xmlns:a16="http://schemas.microsoft.com/office/drawing/2014/main" id="{8F18B0A2-27B7-7F34-2DB8-3788345F1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C7DFE-6514-F36D-F8D1-9D780C2EA00E}"/>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382200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22C5-1E0E-6F96-74EB-B3CC2AF62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8412D1-0110-C7A6-A566-E0EC94F45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A08410-A7B0-808E-F3C6-801D3A74A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92FB6-F9E6-CE6F-5700-F45B22FBEDE0}"/>
              </a:ext>
            </a:extLst>
          </p:cNvPr>
          <p:cNvSpPr>
            <a:spLocks noGrp="1"/>
          </p:cNvSpPr>
          <p:nvPr>
            <p:ph type="dt" sz="half" idx="10"/>
          </p:nvPr>
        </p:nvSpPr>
        <p:spPr/>
        <p:txBody>
          <a:bodyPr/>
          <a:lstStyle/>
          <a:p>
            <a:fld id="{2BA9F4AA-E332-4AF5-9BD5-13BA641E94BF}" type="datetimeFigureOut">
              <a:rPr lang="en-IN" smtClean="0"/>
              <a:t>21-10-2024</a:t>
            </a:fld>
            <a:endParaRPr lang="en-IN"/>
          </a:p>
        </p:txBody>
      </p:sp>
      <p:sp>
        <p:nvSpPr>
          <p:cNvPr id="6" name="Footer Placeholder 5">
            <a:extLst>
              <a:ext uri="{FF2B5EF4-FFF2-40B4-BE49-F238E27FC236}">
                <a16:creationId xmlns:a16="http://schemas.microsoft.com/office/drawing/2014/main" id="{AA1DEA31-D631-1FB8-145E-1BC2341E59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13B995-2963-E5C0-0DE8-BE5A393ED252}"/>
              </a:ext>
            </a:extLst>
          </p:cNvPr>
          <p:cNvSpPr>
            <a:spLocks noGrp="1"/>
          </p:cNvSpPr>
          <p:nvPr>
            <p:ph type="sldNum" sz="quarter" idx="12"/>
          </p:nvPr>
        </p:nvSpPr>
        <p:spPr/>
        <p:txBody>
          <a:bodyPr/>
          <a:lstStyle/>
          <a:p>
            <a:fld id="{AD758E9A-589D-4AA0-A35F-657456B186E2}" type="slidenum">
              <a:rPr lang="en-IN" smtClean="0"/>
              <a:t>‹#›</a:t>
            </a:fld>
            <a:endParaRPr lang="en-IN"/>
          </a:p>
        </p:txBody>
      </p:sp>
    </p:spTree>
    <p:extLst>
      <p:ext uri="{BB962C8B-B14F-4D97-AF65-F5344CB8AC3E}">
        <p14:creationId xmlns:p14="http://schemas.microsoft.com/office/powerpoint/2010/main" val="2275612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3B3F5-5DD6-5BCD-5762-BA16F048E8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A7C6-EB5E-8115-3775-E3556EB06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ACEC73-CB96-EFE5-FEE1-48CFC7228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9F4AA-E332-4AF5-9BD5-13BA641E94BF}" type="datetimeFigureOut">
              <a:rPr lang="en-IN" smtClean="0"/>
              <a:t>21-10-2024</a:t>
            </a:fld>
            <a:endParaRPr lang="en-IN"/>
          </a:p>
        </p:txBody>
      </p:sp>
      <p:sp>
        <p:nvSpPr>
          <p:cNvPr id="5" name="Footer Placeholder 4">
            <a:extLst>
              <a:ext uri="{FF2B5EF4-FFF2-40B4-BE49-F238E27FC236}">
                <a16:creationId xmlns:a16="http://schemas.microsoft.com/office/drawing/2014/main" id="{3C23CF56-1EF9-5458-0E3E-B89BE0C2C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B18531-1E22-03CA-24E6-4CFF4A2C7F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58E9A-589D-4AA0-A35F-657456B186E2}" type="slidenum">
              <a:rPr lang="en-IN" smtClean="0"/>
              <a:t>‹#›</a:t>
            </a:fld>
            <a:endParaRPr lang="en-IN"/>
          </a:p>
        </p:txBody>
      </p:sp>
    </p:spTree>
    <p:extLst>
      <p:ext uri="{BB962C8B-B14F-4D97-AF65-F5344CB8AC3E}">
        <p14:creationId xmlns:p14="http://schemas.microsoft.com/office/powerpoint/2010/main" val="200019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408-20D0-CB95-E965-44EDA83DAC80}"/>
              </a:ext>
            </a:extLst>
          </p:cNvPr>
          <p:cNvSpPr>
            <a:spLocks noGrp="1"/>
          </p:cNvSpPr>
          <p:nvPr>
            <p:ph type="ctrTitle"/>
          </p:nvPr>
        </p:nvSpPr>
        <p:spPr>
          <a:xfrm>
            <a:off x="1337186" y="229418"/>
            <a:ext cx="9144000" cy="586659"/>
          </a:xfrm>
        </p:spPr>
        <p:txBody>
          <a:bodyPr>
            <a:noAutofit/>
          </a:bodyPr>
          <a:lstStyle/>
          <a:p>
            <a:pPr>
              <a:lnSpc>
                <a:spcPct val="107000"/>
              </a:lnSpc>
              <a:spcAft>
                <a:spcPts val="800"/>
              </a:spcAft>
            </a:pPr>
            <a:r>
              <a:rPr lang="en-US" sz="32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IN" sz="2800" u="sng" dirty="0"/>
          </a:p>
        </p:txBody>
      </p:sp>
      <p:sp>
        <p:nvSpPr>
          <p:cNvPr id="3" name="Subtitle 2">
            <a:extLst>
              <a:ext uri="{FF2B5EF4-FFF2-40B4-BE49-F238E27FC236}">
                <a16:creationId xmlns:a16="http://schemas.microsoft.com/office/drawing/2014/main" id="{2007C2BE-4A75-41EF-3A13-FEB56477DE72}"/>
              </a:ext>
            </a:extLst>
          </p:cNvPr>
          <p:cNvSpPr>
            <a:spLocks noGrp="1"/>
          </p:cNvSpPr>
          <p:nvPr>
            <p:ph type="subTitle" idx="1"/>
          </p:nvPr>
        </p:nvSpPr>
        <p:spPr>
          <a:xfrm>
            <a:off x="344127" y="1229033"/>
            <a:ext cx="7020233" cy="5458542"/>
          </a:xfrm>
        </p:spPr>
        <p:txBody>
          <a:bodyPr>
            <a:normAutofit fontScale="25000" lnSpcReduction="20000"/>
          </a:bodyPr>
          <a:lstStyle/>
          <a:p>
            <a:pPr algn="l">
              <a:lnSpc>
                <a:spcPct val="107000"/>
              </a:lnSpc>
              <a:spcAft>
                <a:spcPts val="800"/>
              </a:spcAft>
            </a:pP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We have the sales data of a restaurant of the last </a:t>
            </a:r>
            <a:r>
              <a:rPr lang="en-US" sz="9600" b="1" kern="100" dirty="0">
                <a:effectLst/>
                <a:latin typeface="Calibri" panose="020F0502020204030204" pitchFamily="34" charset="0"/>
                <a:ea typeface="Calibri" panose="020F0502020204030204" pitchFamily="34" charset="0"/>
                <a:cs typeface="Times New Roman" panose="02020603050405020304" pitchFamily="18" charset="0"/>
              </a:rPr>
              <a:t>15 days</a:t>
            </a: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 It consists of details on the time of customer visit, type of orders, the amount spent against the orders by the customers, etc.</a:t>
            </a:r>
            <a:endParaRPr lang="en-IN" sz="9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The restaurant provides a variety of menus.</a:t>
            </a:r>
            <a:endParaRPr lang="en-IN" sz="9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However, the management wants to take action on cost-cutting and improving the profit. </a:t>
            </a:r>
            <a:endParaRPr lang="en-IN" sz="9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 the data and help them by providing actionable insights with the visual representation of data analysis to justify your suggestions.</a:t>
            </a:r>
            <a:endParaRPr lang="en-IN" sz="9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pic>
        <p:nvPicPr>
          <p:cNvPr id="5" name="Picture 4">
            <a:extLst>
              <a:ext uri="{FF2B5EF4-FFF2-40B4-BE49-F238E27FC236}">
                <a16:creationId xmlns:a16="http://schemas.microsoft.com/office/drawing/2014/main" id="{00607BEE-39E7-10C8-ED4B-0799C486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350" y="1101213"/>
            <a:ext cx="4513007" cy="3873909"/>
          </a:xfrm>
          <a:prstGeom prst="rect">
            <a:avLst/>
          </a:prstGeom>
        </p:spPr>
      </p:pic>
    </p:spTree>
    <p:extLst>
      <p:ext uri="{BB962C8B-B14F-4D97-AF65-F5344CB8AC3E}">
        <p14:creationId xmlns:p14="http://schemas.microsoft.com/office/powerpoint/2010/main" val="37808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2AE-B796-F4B0-1C8F-CA93492C91E2}"/>
              </a:ext>
            </a:extLst>
          </p:cNvPr>
          <p:cNvSpPr>
            <a:spLocks noGrp="1"/>
          </p:cNvSpPr>
          <p:nvPr>
            <p:ph type="ctrTitle"/>
          </p:nvPr>
        </p:nvSpPr>
        <p:spPr>
          <a:xfrm>
            <a:off x="88490" y="119472"/>
            <a:ext cx="9144000" cy="509792"/>
          </a:xfrm>
        </p:spPr>
        <p:txBody>
          <a:bodyPr>
            <a:noAutofit/>
          </a:bodyPr>
          <a:lstStyle/>
          <a:p>
            <a:r>
              <a:rPr lang="en-US" sz="1800" b="1" u="sng" dirty="0">
                <a:latin typeface="Verdana" panose="020B0604030504040204" pitchFamily="34" charset="0"/>
                <a:ea typeface="Verdana" panose="020B0604030504040204" pitchFamily="34" charset="0"/>
              </a:rPr>
              <a:t>:Which item is sold the most and which item is sold the</a:t>
            </a:r>
            <a:r>
              <a:rPr lang="en-US" sz="1400" b="1" u="sng" dirty="0">
                <a:latin typeface="Verdana" panose="020B0604030504040204" pitchFamily="34" charset="0"/>
                <a:ea typeface="Verdana" panose="020B0604030504040204" pitchFamily="34" charset="0"/>
              </a:rPr>
              <a:t> </a:t>
            </a:r>
            <a:r>
              <a:rPr lang="en-US" sz="1600" b="1" u="sng" dirty="0">
                <a:latin typeface="Verdana" panose="020B0604030504040204" pitchFamily="34" charset="0"/>
                <a:ea typeface="Verdana" panose="020B0604030504040204" pitchFamily="34" charset="0"/>
              </a:rPr>
              <a:t>least:</a:t>
            </a:r>
            <a:endParaRPr lang="en-IN" sz="1400" u="sng" dirty="0"/>
          </a:p>
        </p:txBody>
      </p:sp>
      <p:sp>
        <p:nvSpPr>
          <p:cNvPr id="3" name="Subtitle 2">
            <a:extLst>
              <a:ext uri="{FF2B5EF4-FFF2-40B4-BE49-F238E27FC236}">
                <a16:creationId xmlns:a16="http://schemas.microsoft.com/office/drawing/2014/main" id="{17D4603B-6E91-F684-D24F-8F1F42A26A72}"/>
              </a:ext>
            </a:extLst>
          </p:cNvPr>
          <p:cNvSpPr>
            <a:spLocks noGrp="1"/>
          </p:cNvSpPr>
          <p:nvPr>
            <p:ph type="subTitle" idx="1"/>
          </p:nvPr>
        </p:nvSpPr>
        <p:spPr>
          <a:xfrm>
            <a:off x="167148" y="888335"/>
            <a:ext cx="7285704" cy="5850193"/>
          </a:xfrm>
        </p:spPr>
        <p:txBody>
          <a:bodyPr/>
          <a:lstStyle/>
          <a:p>
            <a:r>
              <a:rPr lang="en-IN" dirty="0"/>
              <a:t>Here All Items Has Specific Price Range of the </a:t>
            </a:r>
            <a:r>
              <a:rPr lang="en-IN" dirty="0" err="1"/>
              <a:t>Restaurent</a:t>
            </a:r>
            <a:endParaRPr lang="en-IN" dirty="0"/>
          </a:p>
          <a:p>
            <a:pPr marL="342900" indent="-342900" algn="l">
              <a:buFont typeface="Wingdings" panose="05000000000000000000" pitchFamily="2" charset="2"/>
              <a:buChar char="§"/>
            </a:pPr>
            <a:r>
              <a:rPr lang="en-US" dirty="0"/>
              <a:t>The data contains two columns: "Item Ordered" and "Sum of Quantity Ordered," which represent the items and the total number of each item sold</a:t>
            </a:r>
            <a:endParaRPr lang="en-IN" dirty="0"/>
          </a:p>
          <a:p>
            <a:pPr marL="342900" indent="-342900" algn="l">
              <a:buFont typeface="Wingdings" panose="05000000000000000000" pitchFamily="2" charset="2"/>
              <a:buChar char="§"/>
            </a:pPr>
            <a:r>
              <a:rPr lang="en-US" dirty="0"/>
              <a:t>I'll find the maximum and minimum values from the "Sum of Quantity Ordered" column.</a:t>
            </a:r>
            <a:endParaRPr lang="en-IN" dirty="0"/>
          </a:p>
          <a:p>
            <a:pPr marL="342900" indent="-342900" algn="l">
              <a:buFont typeface="Wingdings" panose="05000000000000000000" pitchFamily="2" charset="2"/>
              <a:buChar char="§"/>
            </a:pPr>
            <a:r>
              <a:rPr lang="en-US" dirty="0"/>
              <a:t>The most sold item is </a:t>
            </a:r>
            <a:r>
              <a:rPr lang="en-US" b="1" dirty="0"/>
              <a:t>Tea</a:t>
            </a:r>
            <a:r>
              <a:rPr lang="en-US" dirty="0"/>
              <a:t>, with a total of </a:t>
            </a:r>
            <a:r>
              <a:rPr lang="en-US" b="1" dirty="0"/>
              <a:t>64</a:t>
            </a:r>
            <a:r>
              <a:rPr lang="en-US" dirty="0"/>
              <a:t> units ordered. The least sold item is </a:t>
            </a:r>
            <a:r>
              <a:rPr lang="en-US" b="1" dirty="0"/>
              <a:t>Cold Coffee</a:t>
            </a:r>
            <a:r>
              <a:rPr lang="en-US" dirty="0"/>
              <a:t>, with only </a:t>
            </a:r>
            <a:r>
              <a:rPr lang="en-US" b="1" dirty="0"/>
              <a:t>2</a:t>
            </a:r>
            <a:r>
              <a:rPr lang="en-US" dirty="0"/>
              <a:t> units ordered</a:t>
            </a:r>
          </a:p>
          <a:p>
            <a:pPr marL="342900" indent="-342900" algn="l">
              <a:buFont typeface="Wingdings" panose="05000000000000000000" pitchFamily="2" charset="2"/>
              <a:buChar char="§"/>
            </a:pPr>
            <a:r>
              <a:rPr lang="en-US" dirty="0"/>
              <a:t>Based on the sales data provided, </a:t>
            </a:r>
            <a:r>
              <a:rPr lang="en-US" b="1" dirty="0"/>
              <a:t>Tea</a:t>
            </a:r>
            <a:r>
              <a:rPr lang="en-US" dirty="0"/>
              <a:t> is the most popular item on the menu, indicating strong customer preference for it. On the other hand, </a:t>
            </a:r>
            <a:r>
              <a:rPr lang="en-US" b="1" dirty="0"/>
              <a:t>Cold Coffee </a:t>
            </a:r>
            <a:r>
              <a:rPr lang="en-US" dirty="0"/>
              <a:t>is the least popular item, suggesting lower demand</a:t>
            </a:r>
            <a:endParaRPr lang="en-IN" dirty="0"/>
          </a:p>
          <a:p>
            <a:endParaRPr lang="en-IN" dirty="0"/>
          </a:p>
          <a:p>
            <a:endParaRPr lang="en-IN" dirty="0"/>
          </a:p>
        </p:txBody>
      </p:sp>
      <p:pic>
        <p:nvPicPr>
          <p:cNvPr id="5" name="Picture 4">
            <a:extLst>
              <a:ext uri="{FF2B5EF4-FFF2-40B4-BE49-F238E27FC236}">
                <a16:creationId xmlns:a16="http://schemas.microsoft.com/office/drawing/2014/main" id="{C4D1FF9C-4251-CE1B-4EC6-5F73BE03F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852" y="717755"/>
            <a:ext cx="4670322" cy="5948516"/>
          </a:xfrm>
          <a:prstGeom prst="rect">
            <a:avLst/>
          </a:prstGeom>
        </p:spPr>
      </p:pic>
    </p:spTree>
    <p:extLst>
      <p:ext uri="{BB962C8B-B14F-4D97-AF65-F5344CB8AC3E}">
        <p14:creationId xmlns:p14="http://schemas.microsoft.com/office/powerpoint/2010/main" val="257670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A65A7E-171F-D21D-46F4-CA4E46763AD9}"/>
              </a:ext>
            </a:extLst>
          </p:cNvPr>
          <p:cNvSpPr>
            <a:spLocks noGrp="1"/>
          </p:cNvSpPr>
          <p:nvPr>
            <p:ph type="subTitle" idx="1"/>
          </p:nvPr>
        </p:nvSpPr>
        <p:spPr>
          <a:xfrm>
            <a:off x="147484" y="3038170"/>
            <a:ext cx="11897031" cy="3716591"/>
          </a:xfrm>
        </p:spPr>
        <p:txBody>
          <a:bodyPr/>
          <a:lstStyle/>
          <a:p>
            <a:r>
              <a:rPr lang="en-US" sz="2000" b="1" u="sng" dirty="0"/>
              <a:t>The provided bar chart shows the count of order IDs for different items ordered. Based on this visualization, we can gain the following insights</a:t>
            </a:r>
          </a:p>
          <a:p>
            <a:pPr marL="285750" indent="-285750" algn="l">
              <a:buFont typeface="Arial" panose="020B0604020202020204" pitchFamily="34" charset="0"/>
              <a:buChar char="•"/>
            </a:pPr>
            <a:r>
              <a:rPr lang="en-US" sz="1600" dirty="0"/>
              <a:t>The height of each bar represents the number of times an item was ordered. Therefore, the chart visually indicates the most popular items among customers. In this case</a:t>
            </a:r>
            <a:r>
              <a:rPr lang="en-US" sz="1600" b="1" dirty="0"/>
              <a:t>, Chicken Biryani </a:t>
            </a:r>
            <a:r>
              <a:rPr lang="en-US" sz="1600" dirty="0"/>
              <a:t>and </a:t>
            </a:r>
            <a:r>
              <a:rPr lang="en-US" sz="1600" b="1" dirty="0"/>
              <a:t>Coffee</a:t>
            </a:r>
            <a:r>
              <a:rPr lang="en-US" sz="1600" dirty="0"/>
              <a:t> appear to be the most frequently ordered items</a:t>
            </a:r>
            <a:endParaRPr lang="en-US" sz="2000" b="1" u="sng" dirty="0"/>
          </a:p>
          <a:p>
            <a:pPr marL="285750" indent="-285750" algn="l">
              <a:buFont typeface="Arial" panose="020B0604020202020204" pitchFamily="34" charset="0"/>
              <a:buChar char="•"/>
            </a:pPr>
            <a:r>
              <a:rPr lang="en-US" sz="1600" dirty="0"/>
              <a:t>Items with shorter bars represent those that were ordered less frequently. Veg Biriyani and Cold Coffee seem to be among the least popular items.</a:t>
            </a:r>
          </a:p>
          <a:p>
            <a:pPr marL="285750" indent="-285750" algn="l">
              <a:buFont typeface="Arial" panose="020B0604020202020204" pitchFamily="34" charset="0"/>
              <a:buChar char="•"/>
            </a:pPr>
            <a:r>
              <a:rPr lang="en-US" sz="1600" dirty="0"/>
              <a:t>The chart allows for a comparison of the popularity of different items. For example, Chicken Momo is more popular than Veg Momo, and Tea is more popular than Iced Tea</a:t>
            </a:r>
          </a:p>
          <a:p>
            <a:pPr marL="285750" indent="-285750" algn="l">
              <a:buFont typeface="Arial" panose="020B0604020202020204" pitchFamily="34" charset="0"/>
              <a:buChar char="•"/>
            </a:pPr>
            <a:r>
              <a:rPr lang="en-US" sz="1600" dirty="0"/>
              <a:t>These insights can be valuable for making informed decisions about the menu, marketing efforts, and inventory management</a:t>
            </a:r>
          </a:p>
          <a:p>
            <a:pPr marL="285750" indent="-285750" algn="l">
              <a:buFont typeface="Arial" panose="020B0604020202020204" pitchFamily="34" charset="0"/>
              <a:buChar char="•"/>
            </a:pPr>
            <a:r>
              <a:rPr lang="en-US" sz="1600" dirty="0"/>
              <a:t>By understanding the popularity of different items, the business can focus on promoting and offering those that are most in demand, while considering adjusting the availability or pricing of less popular items.</a:t>
            </a:r>
            <a:endParaRPr lang="en-US" sz="2000" b="1" u="sng" dirty="0"/>
          </a:p>
          <a:p>
            <a:pPr algn="l"/>
            <a:endParaRPr lang="en-US" sz="2000" b="1" u="sng" dirty="0"/>
          </a:p>
          <a:p>
            <a:endParaRPr lang="en-IN" dirty="0"/>
          </a:p>
        </p:txBody>
      </p:sp>
      <p:pic>
        <p:nvPicPr>
          <p:cNvPr id="7" name="Picture 6">
            <a:extLst>
              <a:ext uri="{FF2B5EF4-FFF2-40B4-BE49-F238E27FC236}">
                <a16:creationId xmlns:a16="http://schemas.microsoft.com/office/drawing/2014/main" id="{90D95D68-12DD-1DDF-7F54-99D9F6B1B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044516" cy="3038171"/>
          </a:xfrm>
          <a:prstGeom prst="rect">
            <a:avLst/>
          </a:prstGeom>
        </p:spPr>
      </p:pic>
    </p:spTree>
    <p:extLst>
      <p:ext uri="{BB962C8B-B14F-4D97-AF65-F5344CB8AC3E}">
        <p14:creationId xmlns:p14="http://schemas.microsoft.com/office/powerpoint/2010/main" val="3708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7A9C-5EEA-34CE-C216-FAF914DE2D3A}"/>
              </a:ext>
            </a:extLst>
          </p:cNvPr>
          <p:cNvSpPr>
            <a:spLocks noGrp="1"/>
          </p:cNvSpPr>
          <p:nvPr>
            <p:ph type="ctrTitle"/>
          </p:nvPr>
        </p:nvSpPr>
        <p:spPr>
          <a:xfrm>
            <a:off x="5230761" y="3550392"/>
            <a:ext cx="6302478" cy="462116"/>
          </a:xfrm>
        </p:spPr>
        <p:txBody>
          <a:bodyPr>
            <a:noAutofit/>
          </a:bodyPr>
          <a:lstStyle/>
          <a:p>
            <a:r>
              <a:rPr kumimoji="0" lang="en-US" sz="1400" b="1" i="0" u="none" strike="noStrike" kern="1200" cap="none" spc="0" normalizeH="0" baseline="0" noProof="0" dirty="0">
                <a:ln>
                  <a:noFill/>
                </a:ln>
                <a:solidFill>
                  <a:prstClr val="black"/>
                </a:solidFill>
                <a:effectLst/>
                <a:highlight>
                  <a:srgbClr val="FFFF00"/>
                </a:highlight>
                <a:uLnTx/>
                <a:uFillTx/>
                <a:latin typeface="Verdana" panose="020B0604030504040204" pitchFamily="34" charset="0"/>
                <a:ea typeface="Verdana" panose="020B0604030504040204" pitchFamily="34" charset="0"/>
                <a:cs typeface="+mn-cs"/>
              </a:rPr>
              <a:t>Are more units ordered against lower-priced items or higher-priced items in a single order</a:t>
            </a:r>
            <a:endParaRPr lang="en-IN" sz="1800" b="1" dirty="0">
              <a:highlight>
                <a:srgbClr val="FFFF00"/>
              </a:highlight>
            </a:endParaRPr>
          </a:p>
        </p:txBody>
      </p:sp>
      <p:sp>
        <p:nvSpPr>
          <p:cNvPr id="3" name="Subtitle 2">
            <a:extLst>
              <a:ext uri="{FF2B5EF4-FFF2-40B4-BE49-F238E27FC236}">
                <a16:creationId xmlns:a16="http://schemas.microsoft.com/office/drawing/2014/main" id="{FB10565A-2433-96C6-9D19-51376E7346C4}"/>
              </a:ext>
            </a:extLst>
          </p:cNvPr>
          <p:cNvSpPr>
            <a:spLocks noGrp="1"/>
          </p:cNvSpPr>
          <p:nvPr>
            <p:ph type="subTitle" idx="1"/>
          </p:nvPr>
        </p:nvSpPr>
        <p:spPr>
          <a:xfrm>
            <a:off x="5329084" y="4012508"/>
            <a:ext cx="6774426" cy="2776664"/>
          </a:xfrm>
        </p:spPr>
        <p:txBody>
          <a:bodyPr>
            <a:normAutofit/>
          </a:bodyPr>
          <a:lstStyle/>
          <a:p>
            <a:pPr marL="171450" indent="-171450" algn="l">
              <a:buFont typeface="Arial" panose="020B0604020202020204" pitchFamily="34" charset="0"/>
              <a:buChar char="•"/>
            </a:pPr>
            <a:r>
              <a:rPr lang="en-US" sz="1600" dirty="0"/>
              <a:t>There is a weak negative correlation of </a:t>
            </a:r>
            <a:r>
              <a:rPr lang="en-US" sz="1600" b="1" dirty="0"/>
              <a:t>-0.10</a:t>
            </a:r>
            <a:r>
              <a:rPr lang="en-US" sz="1600" dirty="0"/>
              <a:t> between the price of an item and the quantity ordered. This indicates that, in general, lower-priced items tend to have slightly higher quantities ordered, though the relationship is not very strong</a:t>
            </a:r>
          </a:p>
          <a:p>
            <a:pPr marL="171450" indent="-171450" algn="l">
              <a:buFont typeface="Arial" panose="020B0604020202020204" pitchFamily="34" charset="0"/>
              <a:buChar char="•"/>
            </a:pPr>
            <a:r>
              <a:rPr lang="en-US" sz="1400" dirty="0"/>
              <a:t>Some lower-priced items, such as </a:t>
            </a:r>
            <a:r>
              <a:rPr lang="en-US" sz="1400" b="1" dirty="0"/>
              <a:t>Tea (₹20)</a:t>
            </a:r>
            <a:r>
              <a:rPr lang="en-US" sz="1400" dirty="0"/>
              <a:t> and </a:t>
            </a:r>
            <a:r>
              <a:rPr lang="en-US" sz="1400" b="1" dirty="0"/>
              <a:t>Coffee (₹40)</a:t>
            </a:r>
            <a:r>
              <a:rPr lang="en-US" sz="1400" dirty="0"/>
              <a:t>, are among the most ordered, with 64 and 51 units respectively. Meanwhile, higher-priced items like </a:t>
            </a:r>
            <a:r>
              <a:rPr lang="en-US" sz="1400" b="1" dirty="0"/>
              <a:t>Chicken Biryani (₹160), Chicken Noodles (110)</a:t>
            </a:r>
            <a:r>
              <a:rPr lang="en-US" sz="1400" dirty="0"/>
              <a:t>also have decent sales with 45 units, which suggests exceptions to the general trend.</a:t>
            </a:r>
          </a:p>
          <a:p>
            <a:pPr marL="171450" indent="-171450" algn="l">
              <a:buFont typeface="Arial" panose="020B0604020202020204" pitchFamily="34" charset="0"/>
              <a:buChar char="•"/>
            </a:pPr>
            <a:r>
              <a:rPr lang="en-US" sz="1600" dirty="0"/>
              <a:t>As per Summary, while lower-priced items tend to be ordered more frequently, higher-priced items can still see significant sales, indicating other factors like preference or meal type might influence ordering pattern</a:t>
            </a:r>
            <a:r>
              <a:rPr lang="en-US" sz="1100" dirty="0"/>
              <a:t>s.</a:t>
            </a:r>
            <a:endParaRPr lang="en-IN" sz="1400" dirty="0"/>
          </a:p>
        </p:txBody>
      </p:sp>
      <p:pic>
        <p:nvPicPr>
          <p:cNvPr id="5" name="Picture 4">
            <a:extLst>
              <a:ext uri="{FF2B5EF4-FFF2-40B4-BE49-F238E27FC236}">
                <a16:creationId xmlns:a16="http://schemas.microsoft.com/office/drawing/2014/main" id="{3398F143-3F74-1C95-1E96-BE238FCBE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959" y="68825"/>
            <a:ext cx="6125496" cy="33601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4D967CD-97B6-2589-A723-FAC33C9D4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0" y="3550392"/>
            <a:ext cx="5240594" cy="3238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2CECAEF-F016-3802-78B4-9E5CFC73B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34" y="68826"/>
            <a:ext cx="5461818" cy="3360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47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031901-91AF-2FEF-83F9-0B0C171DED1D}"/>
              </a:ext>
            </a:extLst>
          </p:cNvPr>
          <p:cNvSpPr>
            <a:spLocks noGrp="1"/>
          </p:cNvSpPr>
          <p:nvPr>
            <p:ph type="title"/>
          </p:nvPr>
        </p:nvSpPr>
        <p:spPr>
          <a:xfrm>
            <a:off x="218767" y="79990"/>
            <a:ext cx="11127659" cy="443732"/>
          </a:xfrm>
        </p:spPr>
        <p:txBody>
          <a:bodyPr>
            <a:noAutofit/>
          </a:bodyPr>
          <a:lstStyle/>
          <a:p>
            <a:r>
              <a:rPr lang="en-US" sz="1800" b="1" u="sng" dirty="0">
                <a:highlight>
                  <a:srgbClr val="FFFF00"/>
                </a:highlight>
                <a:latin typeface="Verdana" panose="020B0604030504040204" pitchFamily="34" charset="0"/>
                <a:ea typeface="Verdana" panose="020B0604030504040204" pitchFamily="34" charset="0"/>
              </a:rPr>
              <a:t>Sale of which items in what type of meal generate a greater amount of sales</a:t>
            </a:r>
            <a:endParaRPr lang="en-IN" sz="1800" b="1" u="sng" dirty="0">
              <a:highlight>
                <a:srgbClr val="FFFF00"/>
              </a:highlight>
            </a:endParaRPr>
          </a:p>
        </p:txBody>
      </p:sp>
      <p:pic>
        <p:nvPicPr>
          <p:cNvPr id="15" name="Picture 14">
            <a:extLst>
              <a:ext uri="{FF2B5EF4-FFF2-40B4-BE49-F238E27FC236}">
                <a16:creationId xmlns:a16="http://schemas.microsoft.com/office/drawing/2014/main" id="{7E9E3F00-BA85-0885-BB60-DBD5C66FC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669" y="523723"/>
            <a:ext cx="4473674" cy="6172046"/>
          </a:xfrm>
          <a:prstGeom prst="rect">
            <a:avLst/>
          </a:prstGeom>
        </p:spPr>
      </p:pic>
      <p:sp>
        <p:nvSpPr>
          <p:cNvPr id="17" name="Content Placeholder 16">
            <a:extLst>
              <a:ext uri="{FF2B5EF4-FFF2-40B4-BE49-F238E27FC236}">
                <a16:creationId xmlns:a16="http://schemas.microsoft.com/office/drawing/2014/main" id="{CE1CCEA3-D034-CC91-96B5-7DE91D4D8D9A}"/>
              </a:ext>
            </a:extLst>
          </p:cNvPr>
          <p:cNvSpPr>
            <a:spLocks noGrp="1"/>
          </p:cNvSpPr>
          <p:nvPr>
            <p:ph idx="1"/>
          </p:nvPr>
        </p:nvSpPr>
        <p:spPr>
          <a:xfrm>
            <a:off x="218767" y="685082"/>
            <a:ext cx="7420902" cy="6092927"/>
          </a:xfrm>
        </p:spPr>
        <p:txBody>
          <a:bodyPr>
            <a:normAutofit lnSpcReduction="10000"/>
          </a:bodyPr>
          <a:lstStyle/>
          <a:p>
            <a:pPr marL="0" indent="0" algn="ctr">
              <a:buNone/>
            </a:pPr>
            <a:r>
              <a:rPr lang="en-US" sz="1800" b="1" u="sng" dirty="0"/>
              <a:t>The provided waterfall chart shows the sum of quantity ordered for various items across different order types (Breakfast, Dinner, Evening Snacks, and Lunch). Based on this visualization, we can identify the items that generate the greatest amount of sales in each meal type</a:t>
            </a:r>
            <a:endParaRPr lang="en-US" sz="1800" b="1" dirty="0"/>
          </a:p>
          <a:p>
            <a:r>
              <a:rPr lang="en-US" sz="1800" u="sng" dirty="0"/>
              <a:t>Breakfast</a:t>
            </a:r>
          </a:p>
          <a:p>
            <a:pPr marL="0" indent="0">
              <a:buNone/>
            </a:pPr>
            <a:r>
              <a:rPr lang="en-US" sz="1800" dirty="0"/>
              <a:t>    </a:t>
            </a:r>
            <a:r>
              <a:rPr lang="en-US" sz="1800" u="sng" dirty="0"/>
              <a:t>Tea</a:t>
            </a:r>
            <a:r>
              <a:rPr lang="en-US" sz="1800" dirty="0"/>
              <a:t>:  Tea is the most popular breakfast item, with a significant portion of the total quantity ordered.</a:t>
            </a:r>
          </a:p>
          <a:p>
            <a:r>
              <a:rPr lang="en-IN" sz="1800" u="sng" dirty="0"/>
              <a:t>Lunch: </a:t>
            </a:r>
          </a:p>
          <a:p>
            <a:pPr marL="0" indent="0">
              <a:buNone/>
            </a:pPr>
            <a:r>
              <a:rPr lang="en-IN" sz="1800" dirty="0"/>
              <a:t>  </a:t>
            </a:r>
            <a:r>
              <a:rPr lang="en-IN" sz="1800" u="sng" dirty="0"/>
              <a:t>Chicken Biryani</a:t>
            </a:r>
            <a:r>
              <a:rPr lang="en-IN" sz="1800" dirty="0"/>
              <a:t>:</a:t>
            </a:r>
            <a:r>
              <a:rPr lang="en-US" sz="1800" dirty="0"/>
              <a:t>Chicken Biryani is also the most popular lunch item, generating a significant amount of sales.</a:t>
            </a:r>
          </a:p>
          <a:p>
            <a:r>
              <a:rPr lang="en-IN" sz="1800" u="sng" dirty="0"/>
              <a:t>Evening Snacks</a:t>
            </a:r>
            <a:r>
              <a:rPr lang="en-IN" sz="1800" dirty="0"/>
              <a:t>:</a:t>
            </a:r>
            <a:endParaRPr lang="en-US" sz="1800" dirty="0"/>
          </a:p>
          <a:p>
            <a:pPr marL="0" indent="0">
              <a:buNone/>
            </a:pPr>
            <a:r>
              <a:rPr lang="en-IN" sz="1800" dirty="0"/>
              <a:t>Chicken Mom</a:t>
            </a:r>
            <a:r>
              <a:rPr lang="en-US" sz="1800" dirty="0"/>
              <a:t>o: Chicken Momo is the dominant evening snack, accounting for a large portion of the sales in this category</a:t>
            </a:r>
          </a:p>
          <a:p>
            <a:r>
              <a:rPr lang="en-IN" sz="1800" u="sng" dirty="0"/>
              <a:t>Dinner</a:t>
            </a:r>
            <a:r>
              <a:rPr lang="en-IN" sz="1800" dirty="0"/>
              <a:t>:</a:t>
            </a:r>
            <a:endParaRPr lang="en-US" sz="1800" dirty="0"/>
          </a:p>
          <a:p>
            <a:pPr marL="0" indent="0">
              <a:buNone/>
            </a:pPr>
            <a:r>
              <a:rPr lang="en-IN" sz="1800" dirty="0"/>
              <a:t>Chicken Biryani:</a:t>
            </a:r>
            <a:r>
              <a:rPr lang="en-US" sz="1800" dirty="0"/>
              <a:t> Chicken Biryani appears to be the most popular dinner item, generating a substantial amount of sales.</a:t>
            </a:r>
            <a:endParaRPr lang="en-IN" sz="1800" dirty="0"/>
          </a:p>
          <a:p>
            <a:endParaRPr lang="en-IN" sz="1800" dirty="0"/>
          </a:p>
          <a:p>
            <a:r>
              <a:rPr lang="en-US" sz="1800" dirty="0"/>
              <a:t>It's important to note that the specific items and sales quantities may vary depending on the scale and location of the business. However, this analysis provides valuable insights into the popular choices for different meal times</a:t>
            </a:r>
            <a:endParaRPr lang="en-IN" sz="1800" u="sng" dirty="0"/>
          </a:p>
        </p:txBody>
      </p:sp>
    </p:spTree>
    <p:extLst>
      <p:ext uri="{BB962C8B-B14F-4D97-AF65-F5344CB8AC3E}">
        <p14:creationId xmlns:p14="http://schemas.microsoft.com/office/powerpoint/2010/main" val="302174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0759-D3DF-02CC-C2B7-0ADAB1AB4C12}"/>
              </a:ext>
            </a:extLst>
          </p:cNvPr>
          <p:cNvSpPr>
            <a:spLocks noGrp="1"/>
          </p:cNvSpPr>
          <p:nvPr>
            <p:ph type="ctrTitle"/>
          </p:nvPr>
        </p:nvSpPr>
        <p:spPr>
          <a:xfrm>
            <a:off x="117987" y="0"/>
            <a:ext cx="9144000" cy="648929"/>
          </a:xfrm>
        </p:spPr>
        <p:txBody>
          <a:bodyPr>
            <a:noAutofit/>
          </a:bodyPr>
          <a:lstStyle/>
          <a:p>
            <a:r>
              <a:rPr lang="en-US" sz="2000" b="1" dirty="0" err="1">
                <a:highlight>
                  <a:srgbClr val="FFFF00"/>
                </a:highlight>
                <a:latin typeface="Verdana" panose="020B0604030504040204" pitchFamily="34" charset="0"/>
                <a:ea typeface="Verdana" panose="020B0604030504040204" pitchFamily="34" charset="0"/>
              </a:rPr>
              <a:t>Suggestins</a:t>
            </a:r>
            <a:r>
              <a:rPr lang="en-US" sz="2000" b="1" dirty="0">
                <a:highlight>
                  <a:srgbClr val="FFFF00"/>
                </a:highlight>
                <a:latin typeface="Verdana" panose="020B0604030504040204" pitchFamily="34" charset="0"/>
                <a:ea typeface="Verdana" panose="020B0604030504040204" pitchFamily="34" charset="0"/>
              </a:rPr>
              <a:t> offered that company Should continue offering all items at different times of the day or not</a:t>
            </a:r>
            <a:endParaRPr lang="en-IN" sz="2000" b="1" dirty="0">
              <a:highlight>
                <a:srgbClr val="FFFF00"/>
              </a:highlight>
            </a:endParaRPr>
          </a:p>
        </p:txBody>
      </p:sp>
      <p:sp>
        <p:nvSpPr>
          <p:cNvPr id="3" name="Subtitle 2">
            <a:extLst>
              <a:ext uri="{FF2B5EF4-FFF2-40B4-BE49-F238E27FC236}">
                <a16:creationId xmlns:a16="http://schemas.microsoft.com/office/drawing/2014/main" id="{18741967-F534-74AC-F356-5E0D7BEDE650}"/>
              </a:ext>
            </a:extLst>
          </p:cNvPr>
          <p:cNvSpPr>
            <a:spLocks noGrp="1"/>
          </p:cNvSpPr>
          <p:nvPr>
            <p:ph type="subTitle" idx="1"/>
          </p:nvPr>
        </p:nvSpPr>
        <p:spPr>
          <a:xfrm>
            <a:off x="186813" y="648928"/>
            <a:ext cx="7914968" cy="6066503"/>
          </a:xfrm>
        </p:spPr>
        <p:txBody>
          <a:bodyPr>
            <a:normAutofit/>
          </a:bodyPr>
          <a:lstStyle/>
          <a:p>
            <a:pPr marL="342900" indent="-342900" algn="l">
              <a:buFont typeface="Arial" panose="020B0604020202020204" pitchFamily="34" charset="0"/>
              <a:buChar char="•"/>
            </a:pPr>
            <a:r>
              <a:rPr lang="en-IN" sz="2000" b="1" u="sng" dirty="0"/>
              <a:t>Customer Preferences:</a:t>
            </a:r>
            <a:r>
              <a:rPr lang="en-US" sz="1600" dirty="0"/>
              <a:t>  Consider customer preferences and feedback when deciding which items to offer at different times. For example, if customers often request a late-night snack, consider offering a limited menu of lighter options</a:t>
            </a:r>
          </a:p>
          <a:p>
            <a:pPr marL="342900" indent="-342900" algn="l">
              <a:buFont typeface="Arial" panose="020B0604020202020204" pitchFamily="34" charset="0"/>
              <a:buChar char="•"/>
            </a:pPr>
            <a:r>
              <a:rPr lang="en-IN" sz="2000" b="1" u="sng" dirty="0"/>
              <a:t>Peak Demand</a:t>
            </a:r>
            <a:r>
              <a:rPr lang="en-US" sz="2000" b="1" u="sng" dirty="0"/>
              <a:t> Items: </a:t>
            </a:r>
            <a:r>
              <a:rPr lang="en-US" sz="1600" dirty="0"/>
              <a:t>Identify the peak times for each item and ensure they are available during those hours. For example, tea and coffee might be in high demand in the morning, while chicken biryani might be more popular for dinner and Lunch</a:t>
            </a:r>
            <a:r>
              <a:rPr lang="en-US" sz="1800" dirty="0"/>
              <a:t>.</a:t>
            </a:r>
          </a:p>
          <a:p>
            <a:pPr marL="342900" indent="-342900" algn="l">
              <a:buFont typeface="Arial" panose="020B0604020202020204" pitchFamily="34" charset="0"/>
              <a:buChar char="•"/>
            </a:pPr>
            <a:r>
              <a:rPr lang="en-IN" sz="2000" b="1" u="sng" dirty="0"/>
              <a:t>Preparation Time of each items: </a:t>
            </a:r>
            <a:r>
              <a:rPr lang="en-US" sz="1600" dirty="0"/>
              <a:t>Consider the time it takes to prepare each item. Items that require extensive preparation might be better suited for off-peak hours to avoid delays and ensure timely delivery.</a:t>
            </a:r>
            <a:endParaRPr lang="en-IN" sz="2000" b="1" u="sng" dirty="0"/>
          </a:p>
          <a:p>
            <a:r>
              <a:rPr lang="en-US" sz="1600" b="1" u="sng" dirty="0">
                <a:latin typeface="Algerian" panose="04020705040A02060702" pitchFamily="82" charset="0"/>
              </a:rPr>
              <a:t>:</a:t>
            </a:r>
            <a:r>
              <a:rPr lang="en-US" sz="1600" b="1" u="sng" dirty="0">
                <a:latin typeface="Arial Black" panose="020B0A04020102020204" pitchFamily="34" charset="0"/>
              </a:rPr>
              <a:t>Here's a possible suggestion for offering items at different times of the day</a:t>
            </a:r>
            <a:r>
              <a:rPr lang="en-US" sz="1600" b="1" u="sng" dirty="0">
                <a:latin typeface="Algerian" panose="04020705040A02060702" pitchFamily="82" charset="0"/>
              </a:rPr>
              <a:t>:</a:t>
            </a:r>
          </a:p>
          <a:p>
            <a:pPr marL="342900" indent="-342900" algn="l">
              <a:buFont typeface="Arial" panose="020B0604020202020204" pitchFamily="34" charset="0"/>
              <a:buChar char="•"/>
            </a:pPr>
            <a:r>
              <a:rPr lang="en-IN" sz="1600" b="1" u="sng" dirty="0"/>
              <a:t>Morning: </a:t>
            </a:r>
            <a:r>
              <a:rPr lang="en-IN" sz="1600" dirty="0"/>
              <a:t>Tea, coffee, iced tea, cold coffee, juice, lime soda, coke, veg sandwich, corn sandwich, </a:t>
            </a:r>
            <a:r>
              <a:rPr lang="en-IN" sz="1600" dirty="0" err="1"/>
              <a:t>maggie</a:t>
            </a:r>
            <a:r>
              <a:rPr lang="en-IN" sz="1600" dirty="0"/>
              <a:t>, burger</a:t>
            </a:r>
          </a:p>
          <a:p>
            <a:pPr marL="342900" indent="-342900" algn="l">
              <a:buFont typeface="Arial" panose="020B0604020202020204" pitchFamily="34" charset="0"/>
              <a:buChar char="•"/>
            </a:pPr>
            <a:r>
              <a:rPr lang="en-IN" sz="1600" b="1" u="sng" dirty="0"/>
              <a:t>Afternoon: </a:t>
            </a:r>
            <a:r>
              <a:rPr lang="en-IN" sz="1600" dirty="0"/>
              <a:t>Veg Manchurian, chilli chicken, veg noodles, chicken noodles, veg pizza, chicken pizza, veg </a:t>
            </a:r>
            <a:r>
              <a:rPr lang="en-IN" sz="1600" dirty="0" err="1"/>
              <a:t>momo</a:t>
            </a:r>
            <a:r>
              <a:rPr lang="en-IN" sz="1600" dirty="0"/>
              <a:t>, chicken </a:t>
            </a:r>
            <a:r>
              <a:rPr lang="en-IN" sz="1600" dirty="0" err="1"/>
              <a:t>momo</a:t>
            </a:r>
            <a:endParaRPr lang="en-IN" sz="1600" dirty="0"/>
          </a:p>
          <a:p>
            <a:pPr marL="342900" indent="-342900" algn="l">
              <a:buFont typeface="Arial" panose="020B0604020202020204" pitchFamily="34" charset="0"/>
              <a:buChar char="•"/>
            </a:pPr>
            <a:r>
              <a:rPr lang="en-IN" sz="1600" b="1" u="sng" dirty="0"/>
              <a:t>Evening and Night: </a:t>
            </a:r>
            <a:r>
              <a:rPr lang="en-IN" sz="1600" dirty="0"/>
              <a:t>Chicken biryani, fried rice</a:t>
            </a:r>
            <a:endParaRPr lang="en-IN" sz="1600" b="1" u="sng" dirty="0"/>
          </a:p>
          <a:p>
            <a:pPr algn="l"/>
            <a:r>
              <a:rPr lang="en-IN" sz="2000" b="1" u="sng" dirty="0"/>
              <a:t>Additional Considerations:</a:t>
            </a:r>
          </a:p>
          <a:p>
            <a:pPr marL="457200" indent="-457200" algn="l">
              <a:buFont typeface="Arial" panose="020B0604020202020204" pitchFamily="34" charset="0"/>
              <a:buChar char="•"/>
            </a:pPr>
            <a:r>
              <a:rPr lang="en-IN" sz="2000" b="1" u="sng" dirty="0"/>
              <a:t>Special Events Purposes</a:t>
            </a:r>
            <a:r>
              <a:rPr lang="en-IN" sz="2000" b="1" dirty="0"/>
              <a:t>: </a:t>
            </a:r>
            <a:r>
              <a:rPr lang="en-IN" sz="2000" dirty="0"/>
              <a:t>Do </a:t>
            </a:r>
            <a:r>
              <a:rPr lang="en-US" sz="2000" dirty="0"/>
              <a:t>Offer special menus or promotions with Discount for holidays or special events (Wedding, Birthday, Receptions, Ceremony, to attract all additional customers.</a:t>
            </a:r>
            <a:endParaRPr lang="en-IN" sz="2800" b="1" u="sng" dirty="0"/>
          </a:p>
          <a:p>
            <a:pPr marL="342900" indent="-342900" algn="l">
              <a:buFont typeface="Arial" panose="020B0604020202020204" pitchFamily="34" charset="0"/>
              <a:buChar char="•"/>
            </a:pPr>
            <a:endParaRPr lang="en-IN" sz="2000" b="1" u="sng" dirty="0">
              <a:latin typeface="Algerian" panose="04020705040A02060702" pitchFamily="82" charset="0"/>
            </a:endParaRPr>
          </a:p>
        </p:txBody>
      </p:sp>
      <p:pic>
        <p:nvPicPr>
          <p:cNvPr id="5" name="Picture 4">
            <a:extLst>
              <a:ext uri="{FF2B5EF4-FFF2-40B4-BE49-F238E27FC236}">
                <a16:creationId xmlns:a16="http://schemas.microsoft.com/office/drawing/2014/main" id="{D1EEE110-9718-C265-A1CE-F1F0D599A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587" y="648928"/>
            <a:ext cx="3411794" cy="2558846"/>
          </a:xfrm>
          <a:prstGeom prst="rect">
            <a:avLst/>
          </a:prstGeom>
        </p:spPr>
      </p:pic>
    </p:spTree>
    <p:extLst>
      <p:ext uri="{BB962C8B-B14F-4D97-AF65-F5344CB8AC3E}">
        <p14:creationId xmlns:p14="http://schemas.microsoft.com/office/powerpoint/2010/main" val="271737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3339-7ACF-CEF4-63F7-BE770DD5ADD3}"/>
              </a:ext>
            </a:extLst>
          </p:cNvPr>
          <p:cNvSpPr>
            <a:spLocks noGrp="1"/>
          </p:cNvSpPr>
          <p:nvPr>
            <p:ph type="ctrTitle"/>
          </p:nvPr>
        </p:nvSpPr>
        <p:spPr>
          <a:xfrm>
            <a:off x="216309" y="139137"/>
            <a:ext cx="9144000" cy="558953"/>
          </a:xfrm>
        </p:spPr>
        <p:txBody>
          <a:bodyPr>
            <a:noAutofit/>
          </a:bodyPr>
          <a:lstStyle/>
          <a:p>
            <a:r>
              <a:rPr lang="en-US" sz="1600" b="1" u="sng" dirty="0">
                <a:highlight>
                  <a:srgbClr val="FFFF00"/>
                </a:highlight>
                <a:latin typeface="Verdana" panose="020B0604030504040204" pitchFamily="34" charset="0"/>
                <a:ea typeface="Verdana" panose="020B0604030504040204" pitchFamily="34" charset="0"/>
              </a:rPr>
              <a:t>Actionable insights from the analysis for cost-cutting and improving the profit</a:t>
            </a:r>
            <a:br>
              <a:rPr lang="en-US" sz="1600" b="1" u="sng" dirty="0">
                <a:highlight>
                  <a:srgbClr val="FFFF00"/>
                </a:highlight>
                <a:latin typeface="Verdana" panose="020B0604030504040204" pitchFamily="34" charset="0"/>
                <a:ea typeface="Verdana" panose="020B0604030504040204" pitchFamily="34" charset="0"/>
              </a:rPr>
            </a:br>
            <a:endParaRPr lang="en-IN" sz="1600" b="1" u="sng" dirty="0">
              <a:highlight>
                <a:srgbClr val="FFFF00"/>
              </a:highlight>
            </a:endParaRPr>
          </a:p>
        </p:txBody>
      </p:sp>
      <p:sp>
        <p:nvSpPr>
          <p:cNvPr id="3" name="Subtitle 2">
            <a:extLst>
              <a:ext uri="{FF2B5EF4-FFF2-40B4-BE49-F238E27FC236}">
                <a16:creationId xmlns:a16="http://schemas.microsoft.com/office/drawing/2014/main" id="{D15302B8-2290-B167-964C-7E0E663DF636}"/>
              </a:ext>
            </a:extLst>
          </p:cNvPr>
          <p:cNvSpPr>
            <a:spLocks noGrp="1"/>
          </p:cNvSpPr>
          <p:nvPr>
            <p:ph type="subTitle" idx="1"/>
          </p:nvPr>
        </p:nvSpPr>
        <p:spPr>
          <a:xfrm>
            <a:off x="127819" y="560439"/>
            <a:ext cx="8436078" cy="6158424"/>
          </a:xfrm>
        </p:spPr>
        <p:txBody>
          <a:bodyPr>
            <a:normAutofit/>
          </a:bodyPr>
          <a:lstStyle/>
          <a:p>
            <a:pPr algn="l"/>
            <a:r>
              <a:rPr lang="en-IN" sz="2000" b="1" dirty="0"/>
              <a:t>:Cost-Cutting Insights:</a:t>
            </a:r>
          </a:p>
          <a:p>
            <a:pPr marL="342900" indent="-342900" algn="l">
              <a:buFont typeface="Wingdings" panose="05000000000000000000" pitchFamily="2" charset="2"/>
              <a:buChar char="Ø"/>
            </a:pPr>
            <a:r>
              <a:rPr lang="en-IN" sz="1800" b="1" dirty="0"/>
              <a:t>Inventory Management </a:t>
            </a:r>
            <a:r>
              <a:rPr lang="en-IN" sz="1800" b="1" dirty="0" err="1"/>
              <a:t>Requirment</a:t>
            </a:r>
            <a:r>
              <a:rPr lang="en-IN" sz="1600" dirty="0"/>
              <a:t>: </a:t>
            </a:r>
            <a:r>
              <a:rPr lang="en-US" sz="1800" dirty="0"/>
              <a:t>Analyze the demand for different items to ensure you have adequate inventory levels without overstocking. Excess inventory can lead to spoilage and increased costs </a:t>
            </a:r>
          </a:p>
          <a:p>
            <a:pPr marL="342900" indent="-342900" algn="l">
              <a:buFont typeface="Wingdings" panose="05000000000000000000" pitchFamily="2" charset="2"/>
              <a:buChar char="Ø"/>
            </a:pPr>
            <a:r>
              <a:rPr lang="en-US" sz="1800" b="1" dirty="0"/>
              <a:t>Negotiate Better Deals with </a:t>
            </a:r>
            <a:r>
              <a:rPr lang="en-US" sz="1800" b="1" dirty="0" err="1"/>
              <a:t>Suppliers</a:t>
            </a:r>
            <a:r>
              <a:rPr lang="en-US" sz="1050" dirty="0" err="1"/>
              <a:t>:</a:t>
            </a:r>
            <a:r>
              <a:rPr lang="en-US" sz="1800" dirty="0" err="1"/>
              <a:t>Explore</a:t>
            </a:r>
            <a:r>
              <a:rPr lang="en-US" sz="1800" dirty="0"/>
              <a:t> opportunities to negotiate better prices with suppliers for ingredients used in low-profit items. This can help reduce costs and improve margins.</a:t>
            </a:r>
            <a:endParaRPr lang="en-US" sz="1000" dirty="0"/>
          </a:p>
          <a:p>
            <a:pPr marL="342900" indent="-342900" algn="l">
              <a:buFont typeface="Wingdings" panose="05000000000000000000" pitchFamily="2" charset="2"/>
              <a:buChar char="Ø"/>
            </a:pPr>
            <a:r>
              <a:rPr lang="en-IN" sz="1600" b="1" dirty="0"/>
              <a:t>Identify Low-Profit Items</a:t>
            </a:r>
            <a:r>
              <a:rPr lang="en-US" sz="900" b="1" dirty="0"/>
              <a:t>: </a:t>
            </a:r>
            <a:r>
              <a:rPr lang="en-US" sz="1800" dirty="0"/>
              <a:t>Analyze the items with the lowest quantity ordered, such as Veg Biriyani, Cold Coffee, and Veg Pizza. These items might have low profit margins or be less popular with customers. Consider discontinuing or redesigning them to improve profitability.</a:t>
            </a:r>
          </a:p>
          <a:p>
            <a:pPr algn="l"/>
            <a:r>
              <a:rPr lang="en-IN" sz="1600" b="1" u="sng" dirty="0"/>
              <a:t>:</a:t>
            </a:r>
            <a:r>
              <a:rPr lang="en-IN" sz="1800" b="1" u="sng" dirty="0"/>
              <a:t>Improving Profit</a:t>
            </a:r>
            <a:r>
              <a:rPr lang="en-IN" sz="1600" b="1" u="sng" dirty="0"/>
              <a:t>: </a:t>
            </a:r>
            <a:r>
              <a:rPr lang="en-US" sz="1800" dirty="0"/>
              <a:t>Focus on marketing and promoting items with high quantity ordered, </a:t>
            </a:r>
            <a:r>
              <a:rPr lang="en-US" sz="1800" b="1" dirty="0"/>
              <a:t>such as Tea, Coffee, and Chicken Biryani.</a:t>
            </a:r>
            <a:r>
              <a:rPr lang="en-US" sz="1800" dirty="0"/>
              <a:t> Create attractive Discounts or bundle them with other popular items to increase sales</a:t>
            </a:r>
            <a:endParaRPr lang="en-US" dirty="0"/>
          </a:p>
          <a:p>
            <a:pPr marL="342900" indent="-342900" algn="l">
              <a:buFont typeface="Wingdings" panose="05000000000000000000" pitchFamily="2" charset="2"/>
              <a:buChar char="Ø"/>
            </a:pPr>
            <a:r>
              <a:rPr lang="en-US" sz="1800" b="1" u="sng" dirty="0"/>
              <a:t>Combo Deals Items: </a:t>
            </a:r>
            <a:r>
              <a:rPr lang="en-US" sz="1800" dirty="0"/>
              <a:t>Implement strategies to encourage customers to order additional items or higher-priced options. This can be done through suggestive selling or offering combo deals</a:t>
            </a:r>
          </a:p>
          <a:p>
            <a:pPr marL="342900" indent="-342900" algn="l">
              <a:buFont typeface="Wingdings" panose="05000000000000000000" pitchFamily="2" charset="2"/>
              <a:buChar char="Ø"/>
            </a:pPr>
            <a:endParaRPr lang="en-IN" sz="1200" dirty="0"/>
          </a:p>
          <a:p>
            <a:pPr marL="342900" indent="-342900" algn="l">
              <a:buFont typeface="Wingdings" panose="05000000000000000000" pitchFamily="2" charset="2"/>
              <a:buChar char="Ø"/>
            </a:pPr>
            <a:r>
              <a:rPr lang="en-IN" sz="1800" b="1" u="sng" dirty="0"/>
              <a:t>Utilize Data Analytics Tools:  </a:t>
            </a:r>
            <a:r>
              <a:rPr lang="en-US" sz="1800" dirty="0"/>
              <a:t>Leverage data analytics tools to gain deeper insights into customer behavior, preferences, and trends. This can help you make more informed decisions.</a:t>
            </a:r>
            <a:endParaRPr lang="en-IN" dirty="0"/>
          </a:p>
          <a:p>
            <a:pPr marL="342900" indent="-342900" algn="l">
              <a:buFont typeface="Wingdings" panose="05000000000000000000" pitchFamily="2" charset="2"/>
              <a:buChar char="Ø"/>
            </a:pPr>
            <a:endParaRPr lang="en-IN" sz="3200" b="1" dirty="0"/>
          </a:p>
          <a:p>
            <a:pPr marL="342900" indent="-342900">
              <a:buFont typeface="Wingdings" panose="05000000000000000000" pitchFamily="2" charset="2"/>
              <a:buChar char="Ø"/>
            </a:pPr>
            <a:endParaRPr lang="en-IN" sz="2000" b="1" dirty="0"/>
          </a:p>
        </p:txBody>
      </p:sp>
      <p:pic>
        <p:nvPicPr>
          <p:cNvPr id="6" name="Picture 5">
            <a:extLst>
              <a:ext uri="{FF2B5EF4-FFF2-40B4-BE49-F238E27FC236}">
                <a16:creationId xmlns:a16="http://schemas.microsoft.com/office/drawing/2014/main" id="{CE8B179F-0AC4-B0E7-B300-34233B1CF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923" y="698090"/>
            <a:ext cx="3647768" cy="2507226"/>
          </a:xfrm>
          <a:prstGeom prst="rect">
            <a:avLst/>
          </a:prstGeom>
        </p:spPr>
      </p:pic>
      <p:pic>
        <p:nvPicPr>
          <p:cNvPr id="10" name="Picture 9">
            <a:extLst>
              <a:ext uri="{FF2B5EF4-FFF2-40B4-BE49-F238E27FC236}">
                <a16:creationId xmlns:a16="http://schemas.microsoft.com/office/drawing/2014/main" id="{34F7D43F-F39A-A067-5A72-6137EBC06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749" y="3428999"/>
            <a:ext cx="3647768" cy="2868561"/>
          </a:xfrm>
          <a:prstGeom prst="rect">
            <a:avLst/>
          </a:prstGeom>
        </p:spPr>
      </p:pic>
    </p:spTree>
    <p:extLst>
      <p:ext uri="{BB962C8B-B14F-4D97-AF65-F5344CB8AC3E}">
        <p14:creationId xmlns:p14="http://schemas.microsoft.com/office/powerpoint/2010/main" val="201073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13AD-D38F-B5C6-9F58-2714B2CFC727}"/>
              </a:ext>
            </a:extLst>
          </p:cNvPr>
          <p:cNvSpPr>
            <a:spLocks noGrp="1"/>
          </p:cNvSpPr>
          <p:nvPr>
            <p:ph type="ctrTitle"/>
          </p:nvPr>
        </p:nvSpPr>
        <p:spPr/>
        <p:txBody>
          <a:bodyPr>
            <a:normAutofit/>
          </a:bodyPr>
          <a:lstStyle/>
          <a:p>
            <a:r>
              <a:rPr lang="en-US" sz="8000" b="1" dirty="0"/>
              <a:t>Thank You</a:t>
            </a:r>
            <a:endParaRPr lang="en-IN" sz="8000" b="1" dirty="0"/>
          </a:p>
        </p:txBody>
      </p:sp>
    </p:spTree>
    <p:extLst>
      <p:ext uri="{BB962C8B-B14F-4D97-AF65-F5344CB8AC3E}">
        <p14:creationId xmlns:p14="http://schemas.microsoft.com/office/powerpoint/2010/main" val="2923262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735</TotalTime>
  <Words>1233</Words>
  <Application>Microsoft Office PowerPoint</Application>
  <PresentationFormat>Widescreen</PresentationFormat>
  <Paragraphs>54</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Arial Black</vt:lpstr>
      <vt:lpstr>Calibri</vt:lpstr>
      <vt:lpstr>Calibri Light</vt:lpstr>
      <vt:lpstr>Verdana</vt:lpstr>
      <vt:lpstr>Wingdings</vt:lpstr>
      <vt:lpstr>Office Theme</vt:lpstr>
      <vt:lpstr>Problem Statement</vt:lpstr>
      <vt:lpstr>:Which item is sold the most and which item is sold the least:</vt:lpstr>
      <vt:lpstr>PowerPoint Presentation</vt:lpstr>
      <vt:lpstr>Are more units ordered against lower-priced items or higher-priced items in a single order</vt:lpstr>
      <vt:lpstr>Sale of which items in what type of meal generate a greater amount of sales</vt:lpstr>
      <vt:lpstr>Suggestins offered that company Should continue offering all items at different times of the day or not</vt:lpstr>
      <vt:lpstr>Actionable insights from the analysis for cost-cutting and improving the profit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Shrobana Roy</dc:creator>
  <cp:lastModifiedBy>Shrobana Roy</cp:lastModifiedBy>
  <cp:revision>64</cp:revision>
  <dcterms:created xsi:type="dcterms:W3CDTF">2024-10-17T15:29:55Z</dcterms:created>
  <dcterms:modified xsi:type="dcterms:W3CDTF">2024-10-20T19:10:45Z</dcterms:modified>
</cp:coreProperties>
</file>